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48" r:id="rId3"/>
  </p:sldMasterIdLst>
  <p:sldIdLst>
    <p:sldId id="322" r:id="rId4"/>
    <p:sldId id="259" r:id="rId5"/>
    <p:sldId id="297" r:id="rId6"/>
    <p:sldId id="299" r:id="rId7"/>
    <p:sldId id="315" r:id="rId8"/>
    <p:sldId id="311" r:id="rId9"/>
    <p:sldId id="317" r:id="rId10"/>
    <p:sldId id="321" r:id="rId11"/>
  </p:sldIdLst>
  <p:sldSz cx="9144000" cy="6858000" type="screen4x3"/>
  <p:notesSz cx="9275763" cy="14301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 MediumIT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 MediumIT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 MediumIT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 MediumIT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 MediumIT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ragmatica MediumIT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ragmatica MediumIT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ragmatica MediumIT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ragmatica MediumIT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C7F"/>
    <a:srgbClr val="76E0A6"/>
    <a:srgbClr val="F1B787"/>
    <a:srgbClr val="FF0000"/>
    <a:srgbClr val="F6491A"/>
    <a:srgbClr val="7CC668"/>
    <a:srgbClr val="FFFF66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6" autoAdjust="0"/>
    <p:restoredTop sz="94660"/>
  </p:normalViewPr>
  <p:slideViewPr>
    <p:cSldViewPr>
      <p:cViewPr varScale="1">
        <p:scale>
          <a:sx n="69" d="100"/>
          <a:sy n="69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B9B8D-5F89-42CD-AFD3-F34870804034}" type="doc">
      <dgm:prSet loTypeId="urn:microsoft.com/office/officeart/2008/layout/VerticalCurvedList" loCatId="list" qsTypeId="urn:microsoft.com/office/officeart/2009/2/quickstyle/3d8" qsCatId="3D" csTypeId="urn:microsoft.com/office/officeart/2005/8/colors/accent1_2#1" csCatId="accent1" phldr="1"/>
      <dgm:spPr>
        <a:scene3d>
          <a:camera prst="perspectiveHeroicExtremeRightFacing" fov="5700000" zoom="82000">
            <a:rot lat="0" lon="0" rev="0"/>
          </a:camera>
          <a:lightRig rig="morning" dir="t">
            <a:rot lat="0" lon="0" rev="20400000"/>
          </a:lightRig>
        </a:scene3d>
      </dgm:spPr>
      <dgm:t>
        <a:bodyPr/>
        <a:lstStyle/>
        <a:p>
          <a:endParaRPr lang="ru-RU"/>
        </a:p>
      </dgm:t>
    </dgm:pt>
    <dgm:pt modelId="{FB223EDA-0674-4664-AA71-EFD45CA9752A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1600" dirty="0" smtClean="0"/>
            <a:t>Отсутствие обособленных игровых площадок для детей от 3 до 7 лет и от 7 до 12 лет;</a:t>
          </a:r>
        </a:p>
        <a:p>
          <a:r>
            <a:rPr lang="ru-RU" sz="1600" dirty="0" smtClean="0"/>
            <a:t>Отсутствие зоны для спортсменов, площадки с уличными тренажерами; </a:t>
          </a:r>
        </a:p>
        <a:p>
          <a:r>
            <a:rPr lang="ru-RU" sz="1600" dirty="0" smtClean="0"/>
            <a:t>Не достаточное количество скамеек, отсутствие урн</a:t>
          </a:r>
          <a:endParaRPr lang="ru-RU" sz="1600" dirty="0"/>
        </a:p>
      </dgm:t>
    </dgm:pt>
    <dgm:pt modelId="{E9DB6D35-F8ED-4517-A2F1-911C9B5D5677}" type="parTrans" cxnId="{4F8C5855-4B98-4B3C-A150-49E9DD804020}">
      <dgm:prSet/>
      <dgm:spPr/>
      <dgm:t>
        <a:bodyPr/>
        <a:lstStyle/>
        <a:p>
          <a:endParaRPr lang="ru-RU"/>
        </a:p>
      </dgm:t>
    </dgm:pt>
    <dgm:pt modelId="{7AB254B6-7013-4D26-ACA1-109AD4CF0211}" type="sibTrans" cxnId="{4F8C5855-4B98-4B3C-A150-49E9DD804020}">
      <dgm:prSet/>
      <dgm:spPr>
        <a:solidFill>
          <a:srgbClr val="FFFF66"/>
        </a:solidFill>
        <a:ln>
          <a:solidFill>
            <a:srgbClr val="FFFF66"/>
          </a:solidFill>
        </a:ln>
      </dgm:spPr>
      <dgm:t>
        <a:bodyPr/>
        <a:lstStyle/>
        <a:p>
          <a:endParaRPr lang="ru-RU"/>
        </a:p>
      </dgm:t>
    </dgm:pt>
    <dgm:pt modelId="{52B523D4-7CB3-4469-A775-433838F993FD}" type="pres">
      <dgm:prSet presAssocID="{616B9B8D-5F89-42CD-AFD3-F348708040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E11287A-50F0-41A2-AA59-8B7F2C4CAE87}" type="pres">
      <dgm:prSet presAssocID="{616B9B8D-5F89-42CD-AFD3-F34870804034}" presName="Name1" presStyleCnt="0"/>
      <dgm:spPr/>
    </dgm:pt>
    <dgm:pt modelId="{5A81F1F0-9B34-4691-A66B-57F9094732EC}" type="pres">
      <dgm:prSet presAssocID="{616B9B8D-5F89-42CD-AFD3-F34870804034}" presName="cycle" presStyleCnt="0"/>
      <dgm:spPr/>
    </dgm:pt>
    <dgm:pt modelId="{E959AFD0-A411-4B80-AF50-5530B7C929BB}" type="pres">
      <dgm:prSet presAssocID="{616B9B8D-5F89-42CD-AFD3-F34870804034}" presName="srcNode" presStyleLbl="node1" presStyleIdx="0" presStyleCnt="1"/>
      <dgm:spPr/>
    </dgm:pt>
    <dgm:pt modelId="{FE6869E7-B836-4B9F-A9B6-7F295A414422}" type="pres">
      <dgm:prSet presAssocID="{616B9B8D-5F89-42CD-AFD3-F34870804034}" presName="conn" presStyleLbl="parChTrans1D2" presStyleIdx="0" presStyleCnt="1"/>
      <dgm:spPr/>
      <dgm:t>
        <a:bodyPr/>
        <a:lstStyle/>
        <a:p>
          <a:endParaRPr lang="ru-RU"/>
        </a:p>
      </dgm:t>
    </dgm:pt>
    <dgm:pt modelId="{6A0F41EA-71E3-4ABA-9F67-C4EC75C79DA2}" type="pres">
      <dgm:prSet presAssocID="{616B9B8D-5F89-42CD-AFD3-F34870804034}" presName="extraNode" presStyleLbl="node1" presStyleIdx="0" presStyleCnt="1"/>
      <dgm:spPr/>
    </dgm:pt>
    <dgm:pt modelId="{EF7184F2-CA66-4DFA-A250-FABFE77CE6E5}" type="pres">
      <dgm:prSet presAssocID="{616B9B8D-5F89-42CD-AFD3-F34870804034}" presName="dstNode" presStyleLbl="node1" presStyleIdx="0" presStyleCnt="1"/>
      <dgm:spPr/>
    </dgm:pt>
    <dgm:pt modelId="{A191F759-DFCD-49AF-87C4-95DFC2BEB4B9}" type="pres">
      <dgm:prSet presAssocID="{FB223EDA-0674-4664-AA71-EFD45CA9752A}" presName="text_1" presStyleLbl="node1" presStyleIdx="0" presStyleCnt="1" custLinFactNeighborX="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717B8-D1E6-4445-9B73-38575B38F523}" type="pres">
      <dgm:prSet presAssocID="{FB223EDA-0674-4664-AA71-EFD45CA9752A}" presName="accent_1" presStyleCnt="0"/>
      <dgm:spPr/>
    </dgm:pt>
    <dgm:pt modelId="{320256B2-11A7-4EE9-A6B5-C511F267017D}" type="pres">
      <dgm:prSet presAssocID="{FB223EDA-0674-4664-AA71-EFD45CA9752A}" presName="accentRepeatNode" presStyleLbl="solidFgAcc1" presStyleIdx="0" presStyleCnt="1" custLinFactNeighborX="12269" custLinFactNeighborY="-3328"/>
      <dgm:spPr>
        <a:solidFill>
          <a:srgbClr val="FF99CC"/>
        </a:solidFill>
      </dgm:spPr>
    </dgm:pt>
  </dgm:ptLst>
  <dgm:cxnLst>
    <dgm:cxn modelId="{037E609D-2D71-4951-A58A-F65456204264}" type="presOf" srcId="{7AB254B6-7013-4D26-ACA1-109AD4CF0211}" destId="{FE6869E7-B836-4B9F-A9B6-7F295A414422}" srcOrd="0" destOrd="0" presId="urn:microsoft.com/office/officeart/2008/layout/VerticalCurvedList"/>
    <dgm:cxn modelId="{4F8C5855-4B98-4B3C-A150-49E9DD804020}" srcId="{616B9B8D-5F89-42CD-AFD3-F34870804034}" destId="{FB223EDA-0674-4664-AA71-EFD45CA9752A}" srcOrd="0" destOrd="0" parTransId="{E9DB6D35-F8ED-4517-A2F1-911C9B5D5677}" sibTransId="{7AB254B6-7013-4D26-ACA1-109AD4CF0211}"/>
    <dgm:cxn modelId="{791CB1E0-B8D5-43B4-AB07-2B5AF3ED3D05}" type="presOf" srcId="{616B9B8D-5F89-42CD-AFD3-F34870804034}" destId="{52B523D4-7CB3-4469-A775-433838F993FD}" srcOrd="0" destOrd="0" presId="urn:microsoft.com/office/officeart/2008/layout/VerticalCurvedList"/>
    <dgm:cxn modelId="{CDA302EB-2B66-4684-838D-E91F3E2C1F0C}" type="presOf" srcId="{FB223EDA-0674-4664-AA71-EFD45CA9752A}" destId="{A191F759-DFCD-49AF-87C4-95DFC2BEB4B9}" srcOrd="0" destOrd="0" presId="urn:microsoft.com/office/officeart/2008/layout/VerticalCurvedList"/>
    <dgm:cxn modelId="{D93CBB71-456A-4219-BFDE-E88BBB46C9D7}" type="presParOf" srcId="{52B523D4-7CB3-4469-A775-433838F993FD}" destId="{5E11287A-50F0-41A2-AA59-8B7F2C4CAE87}" srcOrd="0" destOrd="0" presId="urn:microsoft.com/office/officeart/2008/layout/VerticalCurvedList"/>
    <dgm:cxn modelId="{38EBB438-E6E8-4AE6-80D7-7B53D92A4760}" type="presParOf" srcId="{5E11287A-50F0-41A2-AA59-8B7F2C4CAE87}" destId="{5A81F1F0-9B34-4691-A66B-57F9094732EC}" srcOrd="0" destOrd="0" presId="urn:microsoft.com/office/officeart/2008/layout/VerticalCurvedList"/>
    <dgm:cxn modelId="{17028E95-5618-483A-B43C-EF1F42397E6E}" type="presParOf" srcId="{5A81F1F0-9B34-4691-A66B-57F9094732EC}" destId="{E959AFD0-A411-4B80-AF50-5530B7C929BB}" srcOrd="0" destOrd="0" presId="urn:microsoft.com/office/officeart/2008/layout/VerticalCurvedList"/>
    <dgm:cxn modelId="{27E84518-646F-4B06-BEBB-E58774652D89}" type="presParOf" srcId="{5A81F1F0-9B34-4691-A66B-57F9094732EC}" destId="{FE6869E7-B836-4B9F-A9B6-7F295A414422}" srcOrd="1" destOrd="0" presId="urn:microsoft.com/office/officeart/2008/layout/VerticalCurvedList"/>
    <dgm:cxn modelId="{9E4AADAE-4187-4F3C-82BE-43F7B2E9E86C}" type="presParOf" srcId="{5A81F1F0-9B34-4691-A66B-57F9094732EC}" destId="{6A0F41EA-71E3-4ABA-9F67-C4EC75C79DA2}" srcOrd="2" destOrd="0" presId="urn:microsoft.com/office/officeart/2008/layout/VerticalCurvedList"/>
    <dgm:cxn modelId="{2B063C34-4BF1-4A7F-9D5A-8335EEEF6E38}" type="presParOf" srcId="{5A81F1F0-9B34-4691-A66B-57F9094732EC}" destId="{EF7184F2-CA66-4DFA-A250-FABFE77CE6E5}" srcOrd="3" destOrd="0" presId="urn:microsoft.com/office/officeart/2008/layout/VerticalCurvedList"/>
    <dgm:cxn modelId="{981A4F38-9764-410A-AD79-A94A4C03F4B2}" type="presParOf" srcId="{5E11287A-50F0-41A2-AA59-8B7F2C4CAE87}" destId="{A191F759-DFCD-49AF-87C4-95DFC2BEB4B9}" srcOrd="1" destOrd="0" presId="urn:microsoft.com/office/officeart/2008/layout/VerticalCurvedList"/>
    <dgm:cxn modelId="{B3DEEC12-D8A6-49B5-97ED-39C9F1920BBC}" type="presParOf" srcId="{5E11287A-50F0-41A2-AA59-8B7F2C4CAE87}" destId="{CF0717B8-D1E6-4445-9B73-38575B38F523}" srcOrd="2" destOrd="0" presId="urn:microsoft.com/office/officeart/2008/layout/VerticalCurvedList"/>
    <dgm:cxn modelId="{B8B5073F-ECB6-4EB9-93B5-8FCC8B6B553A}" type="presParOf" srcId="{CF0717B8-D1E6-4445-9B73-38575B38F523}" destId="{320256B2-11A7-4EE9-A6B5-C511F267017D}" srcOrd="0" destOrd="0" presId="urn:microsoft.com/office/officeart/2008/layout/VerticalCurvedList"/>
  </dgm:cxnLst>
  <dgm:bg/>
  <dgm:whole/>
  <dgm:extLst>
    <a:ext uri="http://schemas.microsoft.com/office/drawing/2008/diagram"/>
    <a:ext uri="{C62137D5-CB1D-491B-B009-E17868A290BF}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17"/>
          <p:cNvSpPr txBox="1"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3200" smtClean="0">
                <a:solidFill>
                  <a:schemeClr val="tx1"/>
                </a:solidFill>
                <a:latin typeface="Pragmatica MediumITT"/>
              </a:rPr>
              <a:t>Устройство детской и спортивной площадки в</a:t>
            </a:r>
            <a:br>
              <a:rPr lang="ru-RU" altLang="ru-RU" sz="3200" smtClean="0">
                <a:solidFill>
                  <a:schemeClr val="tx1"/>
                </a:solidFill>
                <a:latin typeface="Pragmatica MediumITT"/>
              </a:rPr>
            </a:br>
            <a:r>
              <a:rPr lang="ru-RU" altLang="ru-RU" sz="3200" smtClean="0">
                <a:solidFill>
                  <a:schemeClr val="tx1"/>
                </a:solidFill>
                <a:latin typeface="Pragmatica MediumITT"/>
              </a:rPr>
              <a:t>парке отдыха имени 70-летия нефти Татарстана</a:t>
            </a:r>
            <a:br>
              <a:rPr lang="ru-RU" altLang="ru-RU" sz="3200" smtClean="0">
                <a:solidFill>
                  <a:schemeClr val="tx1"/>
                </a:solidFill>
                <a:latin typeface="Pragmatica MediumITT"/>
              </a:rPr>
            </a:br>
            <a:r>
              <a:rPr lang="ru-RU" altLang="ru-RU" sz="3200" smtClean="0">
                <a:solidFill>
                  <a:schemeClr val="tx1"/>
                </a:solidFill>
                <a:latin typeface="Pragmatica MediumITT"/>
              </a:rPr>
              <a:t>п.г.т. Актюбинский</a:t>
            </a:r>
            <a:br>
              <a:rPr lang="ru-RU" altLang="ru-RU" sz="3200" smtClean="0">
                <a:solidFill>
                  <a:schemeClr val="tx1"/>
                </a:solidFill>
                <a:latin typeface="Pragmatica MediumITT"/>
              </a:rPr>
            </a:br>
            <a:endParaRPr lang="ru-RU" altLang="ru-RU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9"/>
          <p:cNvSpPr txBox="1">
            <a:spLocks noChangeArrowheads="1"/>
          </p:cNvSpPr>
          <p:nvPr/>
        </p:nvSpPr>
        <p:spPr bwMode="auto">
          <a:xfrm>
            <a:off x="1074738" y="84138"/>
            <a:ext cx="71104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ПОЯСНИТЕЛЬНАЯ ЗАПИСКА</a:t>
            </a:r>
          </a:p>
        </p:txBody>
      </p:sp>
      <p:sp>
        <p:nvSpPr>
          <p:cNvPr id="38914" name="Text Box 20"/>
          <p:cNvSpPr txBox="1">
            <a:spLocks noChangeArrowheads="1"/>
          </p:cNvSpPr>
          <p:nvPr/>
        </p:nvSpPr>
        <p:spPr bwMode="auto">
          <a:xfrm>
            <a:off x="206375" y="84138"/>
            <a:ext cx="384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2600">
                <a:solidFill>
                  <a:schemeClr val="bg1"/>
                </a:solidFill>
              </a:rPr>
              <a:t>1</a:t>
            </a:r>
            <a:endParaRPr lang="ru-RU" altLang="ru-RU" sz="2600">
              <a:solidFill>
                <a:schemeClr val="bg1"/>
              </a:solidFill>
            </a:endParaRPr>
          </a:p>
        </p:txBody>
      </p:sp>
      <p:sp>
        <p:nvSpPr>
          <p:cNvPr id="38915" name="Text Box 25"/>
          <p:cNvSpPr txBox="1">
            <a:spLocks noChangeArrowheads="1"/>
          </p:cNvSpPr>
          <p:nvPr/>
        </p:nvSpPr>
        <p:spPr bwMode="auto">
          <a:xfrm>
            <a:off x="784225" y="6453188"/>
            <a:ext cx="8496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473"/>
              </a:buClr>
              <a:buFont typeface="Wingdings" pitchFamily="2" charset="2"/>
              <a:buChar char="n"/>
            </a:pPr>
            <a:r>
              <a:rPr lang="ru-RU" altLang="ru-RU" sz="1100">
                <a:solidFill>
                  <a:srgbClr val="00B473"/>
                </a:solidFill>
              </a:rPr>
              <a:t>  Устройство детской и спортивной площадки в парке отдыха имени 70-летия нефти Татарстана п.г.т. Актюбинский / 2017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793750" y="1052513"/>
            <a:ext cx="8242300" cy="618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defTabSz="266700">
              <a:defRPr>
                <a:solidFill>
                  <a:schemeClr val="tx1"/>
                </a:solidFill>
                <a:latin typeface="PragmaticaITT" pitchFamily="34" charset="0"/>
              </a:defRPr>
            </a:lvl1pPr>
            <a:lvl2pPr marL="179388" defTabSz="266700">
              <a:defRPr>
                <a:solidFill>
                  <a:schemeClr val="tx1"/>
                </a:solidFill>
                <a:latin typeface="PragmaticaITT" pitchFamily="34" charset="0"/>
              </a:defRPr>
            </a:lvl2pPr>
            <a:lvl3pPr marL="1082675" defTabSz="266700">
              <a:defRPr>
                <a:solidFill>
                  <a:schemeClr val="tx1"/>
                </a:solidFill>
                <a:latin typeface="PragmaticaITT" pitchFamily="34" charset="0"/>
              </a:defRPr>
            </a:lvl3pPr>
            <a:lvl4pPr marL="1262063" defTabSz="266700">
              <a:defRPr>
                <a:solidFill>
                  <a:schemeClr val="tx1"/>
                </a:solidFill>
                <a:latin typeface="PragmaticaITT" pitchFamily="34" charset="0"/>
              </a:defRPr>
            </a:lvl4pPr>
            <a:lvl5pPr marL="1441450" defTabSz="266700">
              <a:defRPr>
                <a:solidFill>
                  <a:schemeClr val="tx1"/>
                </a:solidFill>
                <a:latin typeface="PragmaticaITT" pitchFamily="34" charset="0"/>
              </a:defRPr>
            </a:lvl5pPr>
            <a:lvl6pPr marL="1898650" defTabSz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ITT" pitchFamily="34" charset="0"/>
              </a:defRPr>
            </a:lvl6pPr>
            <a:lvl7pPr marL="2355850" defTabSz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ITT" pitchFamily="34" charset="0"/>
              </a:defRPr>
            </a:lvl7pPr>
            <a:lvl8pPr marL="2813050" defTabSz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ITT" pitchFamily="34" charset="0"/>
              </a:defRPr>
            </a:lvl8pPr>
            <a:lvl9pPr marL="3270250" defTabSz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ITT" pitchFamily="34" charset="0"/>
              </a:defRPr>
            </a:lvl9pPr>
          </a:lstStyle>
          <a:p>
            <a:pPr marL="285750" indent="-285750">
              <a:lnSpc>
                <a:spcPct val="114000"/>
              </a:lnSpc>
              <a:buClr>
                <a:srgbClr val="F03C4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1400" u="sng" dirty="0" smtClean="0">
                <a:solidFill>
                  <a:srgbClr val="FF0000"/>
                </a:solidFill>
              </a:rPr>
              <a:t>Размещение проектируемой территории в структуре </a:t>
            </a:r>
            <a:r>
              <a:rPr lang="ru-RU" sz="1400" u="sng" dirty="0" err="1" smtClean="0">
                <a:solidFill>
                  <a:srgbClr val="FF0000"/>
                </a:solidFill>
              </a:rPr>
              <a:t>п.г.т</a:t>
            </a:r>
            <a:r>
              <a:rPr lang="ru-RU" sz="1400" u="sng" dirty="0" smtClean="0">
                <a:solidFill>
                  <a:srgbClr val="FF0000"/>
                </a:solidFill>
              </a:rPr>
              <a:t>. Актюбинский</a:t>
            </a:r>
          </a:p>
          <a:p>
            <a:pPr>
              <a:lnSpc>
                <a:spcPct val="114000"/>
              </a:lnSpc>
              <a:buClr>
                <a:srgbClr val="F03C46"/>
              </a:buClr>
              <a:buSzPct val="80000"/>
              <a:defRPr/>
            </a:pPr>
            <a:r>
              <a:rPr lang="ru-RU" sz="1400" dirty="0" smtClean="0"/>
              <a:t>Территория проектирования находится в центральной части поселка в квартале, образованном улицами Татарстана и Булгар.</a:t>
            </a:r>
          </a:p>
          <a:p>
            <a:pPr marL="285750" indent="-285750">
              <a:lnSpc>
                <a:spcPct val="114000"/>
              </a:lnSpc>
              <a:buClr>
                <a:srgbClr val="F03C4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1400" u="sng" dirty="0" smtClean="0">
                <a:solidFill>
                  <a:srgbClr val="FF0000"/>
                </a:solidFill>
              </a:rPr>
              <a:t>Архитектурно-ландшафтные характеристики территории</a:t>
            </a:r>
          </a:p>
          <a:p>
            <a:pPr>
              <a:defRPr/>
            </a:pPr>
            <a:r>
              <a:rPr lang="ru-RU" sz="1400" dirty="0"/>
              <a:t>Проектируемый участок является тихим зеленым местом, </a:t>
            </a:r>
            <a:r>
              <a:rPr lang="ru-RU" sz="1400" dirty="0" smtClean="0"/>
              <a:t>расположенным внутри квартала, </a:t>
            </a:r>
            <a:r>
              <a:rPr lang="ru-RU" sz="1400" dirty="0"/>
              <a:t>вдоль которого проходят </a:t>
            </a:r>
            <a:r>
              <a:rPr lang="ru-RU" sz="1400" dirty="0" smtClean="0"/>
              <a:t>поселковые </a:t>
            </a:r>
            <a:r>
              <a:rPr lang="ru-RU" sz="1400" dirty="0"/>
              <a:t>дороги. В </a:t>
            </a:r>
            <a:r>
              <a:rPr lang="ru-RU" sz="1400" dirty="0" smtClean="0"/>
              <a:t>шаговой доступности </a:t>
            </a:r>
            <a:r>
              <a:rPr lang="ru-RU" sz="1400" dirty="0"/>
              <a:t>располагается </a:t>
            </a:r>
            <a:r>
              <a:rPr lang="ru-RU" sz="1400" dirty="0" smtClean="0"/>
              <a:t>административный центр </a:t>
            </a:r>
            <a:r>
              <a:rPr lang="ru-RU" sz="1400" dirty="0"/>
              <a:t>поселка</a:t>
            </a:r>
            <a:r>
              <a:rPr lang="ru-RU" sz="1400" dirty="0" smtClean="0"/>
              <a:t>, исполнительный комитет поселка, автовокзал, плавательный бассейн, школа №1, детские сады №4, №5, №6. 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1. Рельеф участка плоский, без резких перепадов</a:t>
            </a:r>
          </a:p>
          <a:p>
            <a:pPr>
              <a:defRPr/>
            </a:pPr>
            <a:r>
              <a:rPr lang="ru-RU" sz="1400" dirty="0"/>
              <a:t>2. Деревья расположены преимущественно </a:t>
            </a:r>
            <a:r>
              <a:rPr lang="ru-RU" sz="1400" dirty="0" smtClean="0"/>
              <a:t>по периметру парка и вдоль прогулочных аллей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3. Высаженные деревья : береза, ель, клен</a:t>
            </a:r>
          </a:p>
          <a:p>
            <a:pPr>
              <a:defRPr/>
            </a:pPr>
            <a:r>
              <a:rPr lang="ru-RU" sz="1400" dirty="0"/>
              <a:t>4. Благоприятная прогулочная зона для досугового </a:t>
            </a:r>
            <a:r>
              <a:rPr lang="ru-RU" sz="1400" dirty="0" smtClean="0"/>
              <a:t>времяпрепровождения и </a:t>
            </a:r>
            <a:r>
              <a:rPr lang="ru-RU" sz="1400" dirty="0"/>
              <a:t>транзитных перемещений</a:t>
            </a:r>
          </a:p>
          <a:p>
            <a:pPr>
              <a:defRPr/>
            </a:pPr>
            <a:r>
              <a:rPr lang="ru-RU" sz="1400" dirty="0"/>
              <a:t>5. Основные посетители парка дети с родителями</a:t>
            </a:r>
          </a:p>
          <a:p>
            <a:pPr>
              <a:defRPr/>
            </a:pPr>
            <a:r>
              <a:rPr lang="ru-RU" sz="1400" dirty="0"/>
              <a:t>6. Парк расположен в центре поселка рядом со школами, детскими садами,</a:t>
            </a:r>
          </a:p>
          <a:p>
            <a:pPr>
              <a:defRPr/>
            </a:pPr>
            <a:r>
              <a:rPr lang="ru-RU" sz="1400" dirty="0"/>
              <a:t>административным центром поселка. Вблизи парка есть жилой массив.</a:t>
            </a:r>
          </a:p>
          <a:p>
            <a:pPr marL="285750" indent="-285750">
              <a:lnSpc>
                <a:spcPct val="114000"/>
              </a:lnSpc>
              <a:buClr>
                <a:srgbClr val="F03C4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1400" u="sng" dirty="0" smtClean="0">
                <a:solidFill>
                  <a:srgbClr val="FF0000"/>
                </a:solidFill>
              </a:rPr>
              <a:t>Основная концепция благоустройства</a:t>
            </a:r>
          </a:p>
          <a:p>
            <a:pPr>
              <a:defRPr/>
            </a:pPr>
            <a:r>
              <a:rPr lang="ru-RU" sz="1400" dirty="0"/>
              <a:t>Целью благоустройства парка является создание функциональной </a:t>
            </a:r>
            <a:r>
              <a:rPr lang="ru-RU" sz="1400" dirty="0" smtClean="0"/>
              <a:t>среды для </a:t>
            </a:r>
            <a:r>
              <a:rPr lang="ru-RU" sz="1400" dirty="0" err="1" smtClean="0"/>
              <a:t>времяпрепровож-дения</a:t>
            </a:r>
            <a:r>
              <a:rPr lang="ru-RU" sz="1400" dirty="0" smtClean="0"/>
              <a:t> детей. Рядом </a:t>
            </a:r>
            <a:r>
              <a:rPr lang="ru-RU" sz="1400" dirty="0"/>
              <a:t>с парком </a:t>
            </a:r>
            <a:r>
              <a:rPr lang="ru-RU" sz="1400" dirty="0" smtClean="0"/>
              <a:t>расположен административный центр и </a:t>
            </a:r>
            <a:r>
              <a:rPr lang="ru-RU" sz="1400" dirty="0"/>
              <a:t>жилой массив, что </a:t>
            </a:r>
            <a:r>
              <a:rPr lang="ru-RU" sz="1400" dirty="0" smtClean="0"/>
              <a:t>предполагает регулярные </a:t>
            </a:r>
            <a:r>
              <a:rPr lang="ru-RU" sz="1400" dirty="0"/>
              <a:t>прогулки семей с </a:t>
            </a:r>
            <a:r>
              <a:rPr lang="ru-RU" sz="1400" dirty="0" smtClean="0"/>
              <a:t>детьми. Архитектурно-планировочным </a:t>
            </a:r>
            <a:r>
              <a:rPr lang="ru-RU" sz="1400" dirty="0"/>
              <a:t>решением парка является создание </a:t>
            </a:r>
            <a:r>
              <a:rPr lang="ru-RU" sz="1400" dirty="0" smtClean="0"/>
              <a:t>трёх функциональных зон: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 smtClean="0"/>
              <a:t>Детская </a:t>
            </a:r>
            <a:r>
              <a:rPr lang="ru-RU" sz="1400" dirty="0"/>
              <a:t>игровая площадка на настиле из ПГС </a:t>
            </a:r>
            <a:r>
              <a:rPr lang="ru-RU" sz="1400" dirty="0" smtClean="0"/>
              <a:t>для детей от 3 до 7лет.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 smtClean="0"/>
              <a:t>Детская игровая площадка на настиле из ПГС для детей от 7 до 12лет.</a:t>
            </a:r>
            <a:endParaRPr lang="ru-RU" sz="1400" u="sng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 smtClean="0"/>
              <a:t>Спортивная площадка с навесом на настиле из ПГС для детей и взрослых.</a:t>
            </a:r>
            <a:endParaRPr lang="ru-RU" sz="1400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400" u="sng" dirty="0" smtClean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  <a:defRPr/>
            </a:pPr>
            <a:endParaRPr lang="ru-RU" sz="1400" dirty="0" smtClean="0"/>
          </a:p>
          <a:p>
            <a:pPr>
              <a:buClr>
                <a:srgbClr val="F03C46"/>
              </a:buClr>
              <a:buSzPct val="80000"/>
              <a:defRPr/>
            </a:pPr>
            <a:r>
              <a:rPr lang="ru-RU" altLang="ru-RU" sz="1400" dirty="0"/>
              <a:t>	</a:t>
            </a:r>
            <a:r>
              <a:rPr lang="ru-RU" altLang="ru-RU" sz="20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9"/>
          <p:cNvSpPr txBox="1">
            <a:spLocks noChangeArrowheads="1"/>
          </p:cNvSpPr>
          <p:nvPr/>
        </p:nvSpPr>
        <p:spPr bwMode="auto">
          <a:xfrm>
            <a:off x="1074738" y="84138"/>
            <a:ext cx="71104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СИТУАЦИОННЫЙ ПЛАН</a:t>
            </a:r>
          </a:p>
        </p:txBody>
      </p:sp>
      <p:sp>
        <p:nvSpPr>
          <p:cNvPr id="39938" name="Text Box 20"/>
          <p:cNvSpPr txBox="1">
            <a:spLocks noChangeArrowheads="1"/>
          </p:cNvSpPr>
          <p:nvPr/>
        </p:nvSpPr>
        <p:spPr bwMode="auto">
          <a:xfrm>
            <a:off x="212725" y="84138"/>
            <a:ext cx="37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6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939" name="Text Box 25"/>
          <p:cNvSpPr txBox="1">
            <a:spLocks noChangeArrowheads="1"/>
          </p:cNvSpPr>
          <p:nvPr/>
        </p:nvSpPr>
        <p:spPr bwMode="auto">
          <a:xfrm>
            <a:off x="784225" y="6453188"/>
            <a:ext cx="8496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473"/>
              </a:buClr>
              <a:buFont typeface="Wingdings" pitchFamily="2" charset="2"/>
              <a:buChar char="n"/>
            </a:pPr>
            <a:r>
              <a:rPr lang="ru-RU" altLang="ru-RU" sz="1100">
                <a:solidFill>
                  <a:srgbClr val="00B473"/>
                </a:solidFill>
              </a:rPr>
              <a:t>  Устройство детской и спортивной площадки в парке отдыха имени 70-летия нефти Татарстана п.г.т. Актюбинский / 2017</a:t>
            </a:r>
          </a:p>
        </p:txBody>
      </p:sp>
      <p:pic>
        <p:nvPicPr>
          <p:cNvPr id="39940" name="Picture 9" descr="C:\Users\HamitovRR\Desktop\Рисунок4.png"/>
          <p:cNvPicPr>
            <a:picLocks noChangeAspect="1" noChangeArrowheads="1"/>
          </p:cNvPicPr>
          <p:nvPr/>
        </p:nvPicPr>
        <p:blipFill>
          <a:blip r:embed="rId2"/>
          <a:srcRect l="2016"/>
          <a:stretch>
            <a:fillRect/>
          </a:stretch>
        </p:blipFill>
        <p:spPr bwMode="auto">
          <a:xfrm>
            <a:off x="900113" y="1052513"/>
            <a:ext cx="8140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олилиния 32"/>
          <p:cNvSpPr/>
          <p:nvPr/>
        </p:nvSpPr>
        <p:spPr>
          <a:xfrm>
            <a:off x="3743325" y="3602038"/>
            <a:ext cx="576263" cy="547687"/>
          </a:xfrm>
          <a:custGeom>
            <a:avLst/>
            <a:gdLst>
              <a:gd name="connsiteX0" fmla="*/ 16669 w 531019"/>
              <a:gd name="connsiteY0" fmla="*/ 0 h 523875"/>
              <a:gd name="connsiteX1" fmla="*/ 497681 w 531019"/>
              <a:gd name="connsiteY1" fmla="*/ 16669 h 523875"/>
              <a:gd name="connsiteX2" fmla="*/ 531019 w 531019"/>
              <a:gd name="connsiteY2" fmla="*/ 523875 h 523875"/>
              <a:gd name="connsiteX3" fmla="*/ 0 w 531019"/>
              <a:gd name="connsiteY3" fmla="*/ 507207 h 523875"/>
              <a:gd name="connsiteX4" fmla="*/ 16669 w 531019"/>
              <a:gd name="connsiteY4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019" h="523875">
                <a:moveTo>
                  <a:pt x="16669" y="0"/>
                </a:moveTo>
                <a:lnTo>
                  <a:pt x="497681" y="16669"/>
                </a:lnTo>
                <a:lnTo>
                  <a:pt x="531019" y="523875"/>
                </a:lnTo>
                <a:lnTo>
                  <a:pt x="0" y="507207"/>
                </a:lnTo>
                <a:lnTo>
                  <a:pt x="16669" y="0"/>
                </a:lnTo>
                <a:close/>
              </a:path>
            </a:pathLst>
          </a:custGeom>
          <a:solidFill>
            <a:srgbClr val="FE1C16">
              <a:alpha val="25098"/>
            </a:srgbClr>
          </a:solidFill>
          <a:ln w="127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835150" y="1700213"/>
            <a:ext cx="4321175" cy="43211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771775" y="2636838"/>
            <a:ext cx="2520950" cy="25209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775" y="3860800"/>
            <a:ext cx="1260475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195513" y="3860800"/>
            <a:ext cx="1836737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946" name="Прямоугольник 45"/>
          <p:cNvSpPr>
            <a:spLocks noChangeArrowheads="1"/>
          </p:cNvSpPr>
          <p:nvPr/>
        </p:nvSpPr>
        <p:spPr bwMode="auto">
          <a:xfrm rot="-175603">
            <a:off x="2987675" y="3670300"/>
            <a:ext cx="684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R</a:t>
            </a:r>
            <a:r>
              <a:rPr lang="ru-RU" sz="1000"/>
              <a:t>=300м</a:t>
            </a:r>
          </a:p>
        </p:txBody>
      </p:sp>
      <p:sp>
        <p:nvSpPr>
          <p:cNvPr id="39947" name="Прямоугольник 46"/>
          <p:cNvSpPr>
            <a:spLocks noChangeArrowheads="1"/>
          </p:cNvSpPr>
          <p:nvPr/>
        </p:nvSpPr>
        <p:spPr bwMode="auto">
          <a:xfrm rot="-1904883">
            <a:off x="2290763" y="4525963"/>
            <a:ext cx="6842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R</a:t>
            </a:r>
            <a:r>
              <a:rPr lang="ru-RU" sz="1000"/>
              <a:t>=500м</a:t>
            </a:r>
          </a:p>
        </p:txBody>
      </p:sp>
      <p:sp>
        <p:nvSpPr>
          <p:cNvPr id="39948" name="Прямоугольник 14"/>
          <p:cNvSpPr>
            <a:spLocks noChangeArrowheads="1"/>
          </p:cNvSpPr>
          <p:nvPr/>
        </p:nvSpPr>
        <p:spPr bwMode="auto">
          <a:xfrm>
            <a:off x="3759200" y="3608388"/>
            <a:ext cx="531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Парк</a:t>
            </a:r>
          </a:p>
        </p:txBody>
      </p:sp>
      <p:sp>
        <p:nvSpPr>
          <p:cNvPr id="39949" name="Прямоугольник 48"/>
          <p:cNvSpPr>
            <a:spLocks noChangeArrowheads="1"/>
          </p:cNvSpPr>
          <p:nvPr/>
        </p:nvSpPr>
        <p:spPr bwMode="auto">
          <a:xfrm>
            <a:off x="3856038" y="4149725"/>
            <a:ext cx="428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/>
              <a:t>131м</a:t>
            </a:r>
          </a:p>
        </p:txBody>
      </p:sp>
      <p:sp>
        <p:nvSpPr>
          <p:cNvPr id="39950" name="Прямоугольник 49"/>
          <p:cNvSpPr>
            <a:spLocks noChangeArrowheads="1"/>
          </p:cNvSpPr>
          <p:nvPr/>
        </p:nvSpPr>
        <p:spPr bwMode="auto">
          <a:xfrm rot="-5731562">
            <a:off x="4197350" y="3817938"/>
            <a:ext cx="428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/>
              <a:t>126м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9"/>
          <p:cNvSpPr txBox="1">
            <a:spLocks noChangeArrowheads="1"/>
          </p:cNvSpPr>
          <p:nvPr/>
        </p:nvSpPr>
        <p:spPr bwMode="auto">
          <a:xfrm>
            <a:off x="1074738" y="84138"/>
            <a:ext cx="71104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АНАЛИЗ ТЕРРИТОРИИ / ФОТОФИКСАЦИЯ</a:t>
            </a:r>
          </a:p>
        </p:txBody>
      </p:sp>
      <p:sp>
        <p:nvSpPr>
          <p:cNvPr id="40962" name="Text Box 20"/>
          <p:cNvSpPr txBox="1">
            <a:spLocks noChangeArrowheads="1"/>
          </p:cNvSpPr>
          <p:nvPr/>
        </p:nvSpPr>
        <p:spPr bwMode="auto">
          <a:xfrm>
            <a:off x="212725" y="84138"/>
            <a:ext cx="37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63" name="Text Box 25"/>
          <p:cNvSpPr txBox="1">
            <a:spLocks noChangeArrowheads="1"/>
          </p:cNvSpPr>
          <p:nvPr/>
        </p:nvSpPr>
        <p:spPr bwMode="auto">
          <a:xfrm>
            <a:off x="784225" y="6453188"/>
            <a:ext cx="8496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473"/>
              </a:buClr>
              <a:buFont typeface="Wingdings" pitchFamily="2" charset="2"/>
              <a:buChar char="n"/>
            </a:pPr>
            <a:r>
              <a:rPr lang="ru-RU" altLang="ru-RU" sz="1100">
                <a:solidFill>
                  <a:srgbClr val="00B473"/>
                </a:solidFill>
              </a:rPr>
              <a:t>  Устройство детской и спортивной площадки в парке отдыха имени 70-летия нефти Татарстана п.г.т. Актюбинский / 2017</a:t>
            </a:r>
          </a:p>
        </p:txBody>
      </p:sp>
      <p:pic>
        <p:nvPicPr>
          <p:cNvPr id="8" name="Picture 2" descr="C:\Users\HamitovRR\Desktop\Альбомы 2017\6. Актюба детский парк\21 8 1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11928" r="1082" b="25702"/>
          <a:stretch/>
        </p:blipFill>
        <p:spPr bwMode="auto">
          <a:xfrm>
            <a:off x="896042" y="1037537"/>
            <a:ext cx="8140454" cy="3399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9" name="Picture 5" descr="C:\Users\HamitovRR\Desktop\Альбомы 2017\6. Актюба детский парк\Р 0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18074" r="14259" b="50818"/>
          <a:stretch/>
        </p:blipFill>
        <p:spPr bwMode="auto">
          <a:xfrm>
            <a:off x="945542" y="4509120"/>
            <a:ext cx="809095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aphicFrame>
        <p:nvGraphicFramePr>
          <p:cNvPr id="24" name="Схема 23"/>
          <p:cNvGraphicFramePr/>
          <p:nvPr/>
        </p:nvGraphicFramePr>
        <p:xfrm>
          <a:off x="-108520" y="3212976"/>
          <a:ext cx="979308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" descr="C:\Users\HamitovRR\Desktop\Альбомы 2017\6. Актюба детский парк\Романа\2 вариант Романа\Уменьшенные\3в.jpg"/>
          <p:cNvPicPr>
            <a:picLocks noChangeAspect="1" noChangeArrowheads="1"/>
          </p:cNvPicPr>
          <p:nvPr/>
        </p:nvPicPr>
        <p:blipFill>
          <a:blip r:embed="rId2"/>
          <a:srcRect l="2249" r="2025"/>
          <a:stretch>
            <a:fillRect/>
          </a:stretch>
        </p:blipFill>
        <p:spPr bwMode="auto">
          <a:xfrm>
            <a:off x="906463" y="1052513"/>
            <a:ext cx="6545262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19"/>
          <p:cNvSpPr txBox="1">
            <a:spLocks noChangeArrowheads="1"/>
          </p:cNvSpPr>
          <p:nvPr/>
        </p:nvSpPr>
        <p:spPr bwMode="auto">
          <a:xfrm>
            <a:off x="1074738" y="84138"/>
            <a:ext cx="7977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КОНЦЕПЦИЯ / РАЗВИТИЕ ТЕРРИТОРИИ</a:t>
            </a:r>
          </a:p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ГЕНПЛАН</a:t>
            </a:r>
          </a:p>
        </p:txBody>
      </p:sp>
      <p:sp>
        <p:nvSpPr>
          <p:cNvPr id="41987" name="Text Box 20"/>
          <p:cNvSpPr txBox="1">
            <a:spLocks noChangeArrowheads="1"/>
          </p:cNvSpPr>
          <p:nvPr/>
        </p:nvSpPr>
        <p:spPr bwMode="auto">
          <a:xfrm>
            <a:off x="212725" y="84138"/>
            <a:ext cx="37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988" name="Text Box 25"/>
          <p:cNvSpPr txBox="1">
            <a:spLocks noChangeArrowheads="1"/>
          </p:cNvSpPr>
          <p:nvPr/>
        </p:nvSpPr>
        <p:spPr bwMode="auto">
          <a:xfrm>
            <a:off x="784225" y="6453188"/>
            <a:ext cx="8496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473"/>
              </a:buClr>
              <a:buFont typeface="Wingdings" pitchFamily="2" charset="2"/>
              <a:buChar char="n"/>
            </a:pPr>
            <a:r>
              <a:rPr lang="ru-RU" altLang="ru-RU" sz="1100">
                <a:solidFill>
                  <a:srgbClr val="00B473"/>
                </a:solidFill>
              </a:rPr>
              <a:t>  Устройство детской и спортивной площадки в парке отдыха имени 70-летия нефти Татарстана п.г.т. Актюбинский / 2017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03575" y="3532188"/>
            <a:ext cx="360363" cy="3286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643438" y="3532188"/>
            <a:ext cx="360362" cy="3286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067175" y="5764213"/>
            <a:ext cx="360363" cy="3286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  <a:endParaRPr lang="ru-RU" dirty="0"/>
          </a:p>
        </p:txBody>
      </p:sp>
      <p:sp>
        <p:nvSpPr>
          <p:cNvPr id="41992" name="Прямоугольник 14"/>
          <p:cNvSpPr>
            <a:spLocks noChangeArrowheads="1"/>
          </p:cNvSpPr>
          <p:nvPr/>
        </p:nvSpPr>
        <p:spPr bwMode="auto">
          <a:xfrm>
            <a:off x="7451725" y="1052513"/>
            <a:ext cx="1600200" cy="5402262"/>
          </a:xfrm>
          <a:prstGeom prst="rect">
            <a:avLst/>
          </a:prstGeom>
          <a:solidFill>
            <a:srgbClr val="FDAC7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/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>
                <a:solidFill>
                  <a:schemeClr val="bg1"/>
                </a:solidFill>
              </a:rPr>
              <a:t>Детская игровая площадка для детей от 7 до 12 лет </a:t>
            </a: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>
                <a:solidFill>
                  <a:schemeClr val="bg1"/>
                </a:solidFill>
              </a:rPr>
              <a:t>Спортивная площадка с уличными тренажерами</a:t>
            </a: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>
                <a:solidFill>
                  <a:schemeClr val="bg1"/>
                </a:solidFill>
              </a:rPr>
              <a:t>Детская игровая площадка для детей от 3 до 7 лет </a:t>
            </a: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900"/>
          </a:p>
        </p:txBody>
      </p:sp>
      <p:sp>
        <p:nvSpPr>
          <p:cNvPr id="16" name="Овал 15"/>
          <p:cNvSpPr/>
          <p:nvPr/>
        </p:nvSpPr>
        <p:spPr>
          <a:xfrm>
            <a:off x="8027988" y="1268413"/>
            <a:ext cx="360362" cy="330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027988" y="2740025"/>
            <a:ext cx="360362" cy="32861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8027988" y="4395788"/>
            <a:ext cx="360362" cy="3286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9"/>
          <p:cNvSpPr txBox="1">
            <a:spLocks noChangeArrowheads="1"/>
          </p:cNvSpPr>
          <p:nvPr/>
        </p:nvSpPr>
        <p:spPr bwMode="auto">
          <a:xfrm>
            <a:off x="1074738" y="84138"/>
            <a:ext cx="79771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КОНЦЕПЦИЯ / РАЗВИТИЕ ТЕРРИТОРИИ</a:t>
            </a:r>
          </a:p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(визуализация площадок)</a:t>
            </a:r>
          </a:p>
          <a:p>
            <a:endParaRPr lang="ru-RU" altLang="ru-RU" sz="2600">
              <a:solidFill>
                <a:schemeClr val="bg1"/>
              </a:solidFill>
              <a:latin typeface="PragmaticaITT"/>
            </a:endParaRPr>
          </a:p>
        </p:txBody>
      </p:sp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212725" y="84138"/>
            <a:ext cx="37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6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011" name="Text Box 25"/>
          <p:cNvSpPr txBox="1">
            <a:spLocks noChangeArrowheads="1"/>
          </p:cNvSpPr>
          <p:nvPr/>
        </p:nvSpPr>
        <p:spPr bwMode="auto">
          <a:xfrm>
            <a:off x="784225" y="6453188"/>
            <a:ext cx="8496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473"/>
              </a:buClr>
              <a:buFont typeface="Wingdings" pitchFamily="2" charset="2"/>
              <a:buChar char="n"/>
            </a:pPr>
            <a:r>
              <a:rPr lang="ru-RU" altLang="ru-RU" sz="1100">
                <a:solidFill>
                  <a:srgbClr val="00B473"/>
                </a:solidFill>
              </a:rPr>
              <a:t>  Устройство детской и спортивной площадки в парке отдыха имени 70-летия нефти Татарстана п.г.т. Актюбинский / 2017</a:t>
            </a:r>
          </a:p>
        </p:txBody>
      </p:sp>
      <p:sp>
        <p:nvSpPr>
          <p:cNvPr id="43012" name="Text Box 19"/>
          <p:cNvSpPr txBox="1">
            <a:spLocks noChangeArrowheads="1"/>
          </p:cNvSpPr>
          <p:nvPr/>
        </p:nvSpPr>
        <p:spPr bwMode="auto">
          <a:xfrm rot="510532">
            <a:off x="2863850" y="1033463"/>
            <a:ext cx="38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chemeClr val="bg1"/>
                </a:solidFill>
                <a:latin typeface="PragmaticaITT"/>
              </a:rPr>
              <a:t>1</a:t>
            </a:r>
          </a:p>
        </p:txBody>
      </p:sp>
      <p:pic>
        <p:nvPicPr>
          <p:cNvPr id="43013" name="Picture 2" descr="C:\Users\HamitovRR\Desktop\Альбомы 2017\6. Актюба детский парк\Романа\2 вариант Романа\Уменьшенные\2в-.jpg"/>
          <p:cNvPicPr>
            <a:picLocks noChangeAspect="1" noChangeArrowheads="1"/>
          </p:cNvPicPr>
          <p:nvPr/>
        </p:nvPicPr>
        <p:blipFill>
          <a:blip r:embed="rId2"/>
          <a:srcRect l="4012" t="4868" r="5313" b="13438"/>
          <a:stretch>
            <a:fillRect/>
          </a:stretch>
        </p:blipFill>
        <p:spPr bwMode="auto">
          <a:xfrm>
            <a:off x="5076825" y="1054100"/>
            <a:ext cx="39560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 descr="C:\Users\HamitovRR\Desktop\Альбомы 2017\6. Актюба детский парк\Романа\2 вариант Романа\Уменьшенные\2в----.jpg"/>
          <p:cNvPicPr>
            <a:picLocks noChangeAspect="1" noChangeArrowheads="1"/>
          </p:cNvPicPr>
          <p:nvPr/>
        </p:nvPicPr>
        <p:blipFill>
          <a:blip r:embed="rId3"/>
          <a:srcRect l="3983" t="6070" r="23181" b="30029"/>
          <a:stretch>
            <a:fillRect/>
          </a:stretch>
        </p:blipFill>
        <p:spPr bwMode="auto">
          <a:xfrm>
            <a:off x="900113" y="1054100"/>
            <a:ext cx="40640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4" descr="C:\Users\HamitovRR\Desktop\Альбомы 2017\6. Актюба детский парк\Романа\2 вариант Романа\Уменьшенные\2в-----.jpg"/>
          <p:cNvPicPr>
            <a:picLocks noChangeAspect="1" noChangeArrowheads="1"/>
          </p:cNvPicPr>
          <p:nvPr/>
        </p:nvPicPr>
        <p:blipFill>
          <a:blip r:embed="rId4"/>
          <a:srcRect l="25256" t="35699" r="8694" b="6528"/>
          <a:stretch>
            <a:fillRect/>
          </a:stretch>
        </p:blipFill>
        <p:spPr bwMode="auto">
          <a:xfrm>
            <a:off x="900113" y="3787775"/>
            <a:ext cx="40640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5" descr="C:\Users\HamitovRR\Desktop\Альбомы 2017\6. Актюба детский парк\Романа\2 вариант Романа\Уменьшенные\2в------.jpg"/>
          <p:cNvPicPr>
            <a:picLocks noChangeAspect="1" noChangeArrowheads="1"/>
          </p:cNvPicPr>
          <p:nvPr/>
        </p:nvPicPr>
        <p:blipFill>
          <a:blip r:embed="rId5"/>
          <a:srcRect l="4327" t="14330" r="5907" b="5830"/>
          <a:stretch>
            <a:fillRect/>
          </a:stretch>
        </p:blipFill>
        <p:spPr bwMode="auto">
          <a:xfrm>
            <a:off x="5076825" y="3798888"/>
            <a:ext cx="39798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9"/>
          <p:cNvSpPr txBox="1">
            <a:spLocks noChangeArrowheads="1"/>
          </p:cNvSpPr>
          <p:nvPr/>
        </p:nvSpPr>
        <p:spPr bwMode="auto">
          <a:xfrm>
            <a:off x="1074738" y="84138"/>
            <a:ext cx="79771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КОНЦЕПЦИЯ / РАЗВИТИЕ ТЕРРИТОРИИ</a:t>
            </a:r>
          </a:p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(перечень оборудования)</a:t>
            </a:r>
          </a:p>
          <a:p>
            <a:endParaRPr lang="ru-RU" altLang="ru-RU" sz="2600">
              <a:solidFill>
                <a:schemeClr val="bg1"/>
              </a:solidFill>
              <a:latin typeface="PragmaticaITT"/>
            </a:endParaRPr>
          </a:p>
        </p:txBody>
      </p:sp>
      <p:sp>
        <p:nvSpPr>
          <p:cNvPr id="44034" name="Text Box 20"/>
          <p:cNvSpPr txBox="1">
            <a:spLocks noChangeArrowheads="1"/>
          </p:cNvSpPr>
          <p:nvPr/>
        </p:nvSpPr>
        <p:spPr bwMode="auto">
          <a:xfrm>
            <a:off x="212725" y="84138"/>
            <a:ext cx="37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6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035" name="Text Box 25"/>
          <p:cNvSpPr txBox="1">
            <a:spLocks noChangeArrowheads="1"/>
          </p:cNvSpPr>
          <p:nvPr/>
        </p:nvSpPr>
        <p:spPr bwMode="auto">
          <a:xfrm>
            <a:off x="784225" y="6453188"/>
            <a:ext cx="8496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473"/>
              </a:buClr>
              <a:buFont typeface="Wingdings" pitchFamily="2" charset="2"/>
              <a:buChar char="n"/>
            </a:pPr>
            <a:r>
              <a:rPr lang="ru-RU" altLang="ru-RU" sz="1100">
                <a:solidFill>
                  <a:srgbClr val="00B473"/>
                </a:solidFill>
              </a:rPr>
              <a:t>  Устройство детской и спортивной площадки в парке отдыха имени 70-летия нефти Татарстана п.г.т. Актюбинский / 2017</a:t>
            </a:r>
          </a:p>
        </p:txBody>
      </p:sp>
      <p:sp>
        <p:nvSpPr>
          <p:cNvPr id="44036" name="Text Box 19"/>
          <p:cNvSpPr txBox="1">
            <a:spLocks noChangeArrowheads="1"/>
          </p:cNvSpPr>
          <p:nvPr/>
        </p:nvSpPr>
        <p:spPr bwMode="auto">
          <a:xfrm rot="510532">
            <a:off x="2863850" y="1033463"/>
            <a:ext cx="38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chemeClr val="bg1"/>
                </a:solidFill>
                <a:latin typeface="PragmaticaITT"/>
              </a:rPr>
              <a:t>1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/>
          <a:srcRect l="31528" t="17030" r="6908" b="7689"/>
          <a:stretch>
            <a:fillRect/>
          </a:stretch>
        </p:blipFill>
        <p:spPr bwMode="auto">
          <a:xfrm>
            <a:off x="900113" y="1006475"/>
            <a:ext cx="79200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9"/>
          <p:cNvSpPr txBox="1">
            <a:spLocks noChangeArrowheads="1"/>
          </p:cNvSpPr>
          <p:nvPr/>
        </p:nvSpPr>
        <p:spPr bwMode="auto">
          <a:xfrm>
            <a:off x="1074738" y="84138"/>
            <a:ext cx="79771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КОНЦЕПЦИЯ / РАЗВИТИЕ ТЕРРИТОРИИ</a:t>
            </a:r>
          </a:p>
          <a:p>
            <a:r>
              <a:rPr lang="ru-RU" altLang="ru-RU" sz="2600">
                <a:solidFill>
                  <a:schemeClr val="bg1"/>
                </a:solidFill>
                <a:latin typeface="PragmaticaITT"/>
              </a:rPr>
              <a:t>(перечень оборудования)</a:t>
            </a:r>
          </a:p>
          <a:p>
            <a:endParaRPr lang="ru-RU" altLang="ru-RU" sz="2600">
              <a:solidFill>
                <a:schemeClr val="bg1"/>
              </a:solidFill>
              <a:latin typeface="PragmaticaITT"/>
            </a:endParaRPr>
          </a:p>
        </p:txBody>
      </p:sp>
      <p:sp>
        <p:nvSpPr>
          <p:cNvPr id="45058" name="Text Box 20"/>
          <p:cNvSpPr txBox="1">
            <a:spLocks noChangeArrowheads="1"/>
          </p:cNvSpPr>
          <p:nvPr/>
        </p:nvSpPr>
        <p:spPr bwMode="auto">
          <a:xfrm>
            <a:off x="212725" y="84138"/>
            <a:ext cx="37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6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059" name="Text Box 25"/>
          <p:cNvSpPr txBox="1">
            <a:spLocks noChangeArrowheads="1"/>
          </p:cNvSpPr>
          <p:nvPr/>
        </p:nvSpPr>
        <p:spPr bwMode="auto">
          <a:xfrm>
            <a:off x="784225" y="6453188"/>
            <a:ext cx="8496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473"/>
              </a:buClr>
              <a:buFont typeface="Wingdings" pitchFamily="2" charset="2"/>
              <a:buChar char="n"/>
            </a:pPr>
            <a:r>
              <a:rPr lang="ru-RU" altLang="ru-RU" sz="1100">
                <a:solidFill>
                  <a:srgbClr val="00B473"/>
                </a:solidFill>
              </a:rPr>
              <a:t>  Устройство детской и спортивной площадки в парке отдыха имени 70-летия нефти Татарстана п.г.т. Актюбинский / 2017</a:t>
            </a:r>
          </a:p>
        </p:txBody>
      </p:sp>
      <p:sp>
        <p:nvSpPr>
          <p:cNvPr id="45060" name="Text Box 19"/>
          <p:cNvSpPr txBox="1">
            <a:spLocks noChangeArrowheads="1"/>
          </p:cNvSpPr>
          <p:nvPr/>
        </p:nvSpPr>
        <p:spPr bwMode="auto">
          <a:xfrm rot="510532">
            <a:off x="2863850" y="1033463"/>
            <a:ext cx="38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chemeClr val="bg1"/>
                </a:solidFill>
                <a:latin typeface="PragmaticaITT"/>
              </a:rPr>
              <a:t>1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/>
          <a:srcRect l="31725" t="16711" r="6747" b="7941"/>
          <a:stretch>
            <a:fillRect/>
          </a:stretch>
        </p:blipFill>
        <p:spPr bwMode="auto">
          <a:xfrm>
            <a:off x="900113" y="1006475"/>
            <a:ext cx="7920037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для_презентаций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Шаблон_для_презентаций</Template>
  <TotalTime>7629</TotalTime>
  <Words>386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Pragmatica MediumITT</vt:lpstr>
      <vt:lpstr>Arial</vt:lpstr>
      <vt:lpstr>PragmaticaITT</vt:lpstr>
      <vt:lpstr>Calibri</vt:lpstr>
      <vt:lpstr>Wingdings</vt:lpstr>
      <vt:lpstr>Шаблон_для_презентаций</vt:lpstr>
      <vt:lpstr>1_Специальное оформление</vt:lpstr>
      <vt:lpstr>Оформление по умолчанию</vt:lpstr>
      <vt:lpstr>Устройство детской и спортивной площадки в парке отдыха имени 70-летия нефти Татарстана п.г.т. Актюбинский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ССОКТ г. Бугульма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Хамитов Рафис Рамилевич</dc:creator>
  <cp:lastModifiedBy>User</cp:lastModifiedBy>
  <cp:revision>61</cp:revision>
  <cp:lastPrinted>2017-05-14T15:35:26Z</cp:lastPrinted>
  <dcterms:created xsi:type="dcterms:W3CDTF">2017-01-04T14:40:42Z</dcterms:created>
  <dcterms:modified xsi:type="dcterms:W3CDTF">2018-03-16T07:37:59Z</dcterms:modified>
</cp:coreProperties>
</file>